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8" r:id="rId11"/>
    <p:sldId id="265" r:id="rId12"/>
    <p:sldId id="266"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15"/>
    <p:restoredTop sz="94636"/>
  </p:normalViewPr>
  <p:slideViewPr>
    <p:cSldViewPr snapToGrid="0" snapToObjects="1">
      <p:cViewPr varScale="1">
        <p:scale>
          <a:sx n="157" d="100"/>
          <a:sy n="157" d="100"/>
        </p:scale>
        <p:origin x="168"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D9E91-0244-B949-B380-58FB072E03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06EFAB2-296E-4D4A-A84C-7B9C7D02F0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6A77DDF-49EA-E043-ABCD-15354B136E25}"/>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5" name="Footer Placeholder 4">
            <a:extLst>
              <a:ext uri="{FF2B5EF4-FFF2-40B4-BE49-F238E27FC236}">
                <a16:creationId xmlns:a16="http://schemas.microsoft.com/office/drawing/2014/main" id="{C3194F04-C278-4343-AF45-DDAF48BB38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9AA1F-C8A7-C64C-BDBD-276CECFA1D6A}"/>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3256064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19648-9DBD-8048-9D67-0484000A55B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BC9D7F-365A-7348-B742-B8077E2AFD2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FEE074-F488-5144-B5DF-0E5F81345C41}"/>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5" name="Footer Placeholder 4">
            <a:extLst>
              <a:ext uri="{FF2B5EF4-FFF2-40B4-BE49-F238E27FC236}">
                <a16:creationId xmlns:a16="http://schemas.microsoft.com/office/drawing/2014/main" id="{868547D2-E58A-A14F-807F-7BAB6ED1EE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482657-499D-1241-A6EA-819BE8135223}"/>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2624681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6F77C2-9E82-BB47-BCA7-CEDE382B84A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A05422-B939-F349-A926-4D22A959E0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6F871C-FA9A-9243-AA1A-7D6AB7E45BAD}"/>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5" name="Footer Placeholder 4">
            <a:extLst>
              <a:ext uri="{FF2B5EF4-FFF2-40B4-BE49-F238E27FC236}">
                <a16:creationId xmlns:a16="http://schemas.microsoft.com/office/drawing/2014/main" id="{BC52A14E-B8C6-0344-B624-6F3DE9841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840177-B2F1-8248-8853-055B11A00528}"/>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15198063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3CE60-923F-D344-8AEB-20065EE42C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E53FE9-4D58-A448-9B2C-BF9D8D8D0B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B64705-D43B-2A49-828D-AF0CBFB8AAF5}"/>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5" name="Footer Placeholder 4">
            <a:extLst>
              <a:ext uri="{FF2B5EF4-FFF2-40B4-BE49-F238E27FC236}">
                <a16:creationId xmlns:a16="http://schemas.microsoft.com/office/drawing/2014/main" id="{273BBA1D-0F07-B449-A36F-39FF8EE5E9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04A6AB-F037-E74B-B61F-73A7351416FE}"/>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32040424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D5181-2631-6248-829D-445718F34E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8B7D2B2-B4FD-6349-AB4F-71DBFA82C7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67C9C9A-A971-084B-8668-0B6D9CA6371F}"/>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5" name="Footer Placeholder 4">
            <a:extLst>
              <a:ext uri="{FF2B5EF4-FFF2-40B4-BE49-F238E27FC236}">
                <a16:creationId xmlns:a16="http://schemas.microsoft.com/office/drawing/2014/main" id="{AF51BE18-792D-FF4C-B16B-107AFE703D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9F0D67-7150-DA4E-A05E-B29EA734A70C}"/>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1310523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FE11A-EAE4-E94F-9743-4F119CB801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138BED-AFD7-B847-8327-D6AA0E10CB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E737C-8645-174D-B774-F4C334B833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D5A598E-5C2D-5A4B-8883-96A2F16AF9D5}"/>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6" name="Footer Placeholder 5">
            <a:extLst>
              <a:ext uri="{FF2B5EF4-FFF2-40B4-BE49-F238E27FC236}">
                <a16:creationId xmlns:a16="http://schemas.microsoft.com/office/drawing/2014/main" id="{1BB5EB86-BCEC-4748-A70E-B7C78570C8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509A6D-1537-8D4B-A1F4-E92BEABF1CA2}"/>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30651785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D81DF-0133-3941-8C5D-652CE425DA3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571751-F04C-EE46-9FB3-7CEE845ADA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8603F56-76D5-154D-B1BA-FBDF6708D1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1E3FB5-F9B0-1646-9241-6665DDE50E7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1060BB0-7DE9-2F4E-94FC-CC0A45C17E6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2B8D81-5553-B44A-85C3-EF5173B489D5}"/>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8" name="Footer Placeholder 7">
            <a:extLst>
              <a:ext uri="{FF2B5EF4-FFF2-40B4-BE49-F238E27FC236}">
                <a16:creationId xmlns:a16="http://schemas.microsoft.com/office/drawing/2014/main" id="{F1DEE353-5AC4-004C-B421-1EB913CE52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D52982-AC74-9E46-BA7B-54F37115C7E5}"/>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800581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DAE5-D311-A049-8091-788E4CA833E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1C8CAC-9293-2949-BB7E-751CA1A5F15F}"/>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4" name="Footer Placeholder 3">
            <a:extLst>
              <a:ext uri="{FF2B5EF4-FFF2-40B4-BE49-F238E27FC236}">
                <a16:creationId xmlns:a16="http://schemas.microsoft.com/office/drawing/2014/main" id="{792A3C38-9D12-8A42-9B78-653E9A53384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325585-3D2C-024E-AA8D-CD11281FCA37}"/>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1230671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ABD079A-E953-2646-A38C-B5640F00F8CB}"/>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3" name="Footer Placeholder 2">
            <a:extLst>
              <a:ext uri="{FF2B5EF4-FFF2-40B4-BE49-F238E27FC236}">
                <a16:creationId xmlns:a16="http://schemas.microsoft.com/office/drawing/2014/main" id="{DB94906C-4150-BE48-833A-FCCE6C3872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36C19D2-B21D-F640-8B52-C1B5DBB8B5FD}"/>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840586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968D9-C239-D447-B1F8-17D494F1DF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11E56E-25BA-1549-AEEA-19651D3C8B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CB9DE58-B607-B84E-8CAA-3AC2344836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E42A04-C896-FB4B-8573-04C7B7C8DCE1}"/>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6" name="Footer Placeholder 5">
            <a:extLst>
              <a:ext uri="{FF2B5EF4-FFF2-40B4-BE49-F238E27FC236}">
                <a16:creationId xmlns:a16="http://schemas.microsoft.com/office/drawing/2014/main" id="{45D8B429-BC5E-CF4A-BBF8-60AC70119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D2BA7A-DD76-E642-AA02-1E861D5FC53A}"/>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18316037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84CC7-2594-CC46-BDC5-542DBEF821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B8A067-AB53-0745-A2FF-2932E81254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5892080-24AF-B948-BD65-70261FA55A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58ECF5-4082-DF4F-9C15-B0A56C158A3C}"/>
              </a:ext>
            </a:extLst>
          </p:cNvPr>
          <p:cNvSpPr>
            <a:spLocks noGrp="1"/>
          </p:cNvSpPr>
          <p:nvPr>
            <p:ph type="dt" sz="half" idx="10"/>
          </p:nvPr>
        </p:nvSpPr>
        <p:spPr/>
        <p:txBody>
          <a:bodyPr/>
          <a:lstStyle/>
          <a:p>
            <a:fld id="{00AC07EC-BBD0-0B4D-89C4-B499EFC711E2}" type="datetimeFigureOut">
              <a:rPr lang="en-US" smtClean="0"/>
              <a:t>9/12/20</a:t>
            </a:fld>
            <a:endParaRPr lang="en-US"/>
          </a:p>
        </p:txBody>
      </p:sp>
      <p:sp>
        <p:nvSpPr>
          <p:cNvPr id="6" name="Footer Placeholder 5">
            <a:extLst>
              <a:ext uri="{FF2B5EF4-FFF2-40B4-BE49-F238E27FC236}">
                <a16:creationId xmlns:a16="http://schemas.microsoft.com/office/drawing/2014/main" id="{5B973341-9995-4640-A2CD-7695DA06F8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708D51-73DB-F242-BDCA-E3CABAC28855}"/>
              </a:ext>
            </a:extLst>
          </p:cNvPr>
          <p:cNvSpPr>
            <a:spLocks noGrp="1"/>
          </p:cNvSpPr>
          <p:nvPr>
            <p:ph type="sldNum" sz="quarter" idx="12"/>
          </p:nvPr>
        </p:nvSpPr>
        <p:spPr/>
        <p:txBody>
          <a:bodyPr/>
          <a:lstStyle/>
          <a:p>
            <a:fld id="{5623BD46-589C-1B4A-A2DB-E86E964945AF}" type="slidenum">
              <a:rPr lang="en-US" smtClean="0"/>
              <a:t>‹#›</a:t>
            </a:fld>
            <a:endParaRPr lang="en-US"/>
          </a:p>
        </p:txBody>
      </p:sp>
    </p:spTree>
    <p:extLst>
      <p:ext uri="{BB962C8B-B14F-4D97-AF65-F5344CB8AC3E}">
        <p14:creationId xmlns:p14="http://schemas.microsoft.com/office/powerpoint/2010/main" val="40756127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F42702-467E-FD43-BA2E-0E18911FD9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C97634C-F9F9-5B44-AA65-E5AB3CA09E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6C36C2-2AE7-D844-B039-4787BFC474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AC07EC-BBD0-0B4D-89C4-B499EFC711E2}" type="datetimeFigureOut">
              <a:rPr lang="en-US" smtClean="0"/>
              <a:t>9/12/20</a:t>
            </a:fld>
            <a:endParaRPr lang="en-US"/>
          </a:p>
        </p:txBody>
      </p:sp>
      <p:sp>
        <p:nvSpPr>
          <p:cNvPr id="5" name="Footer Placeholder 4">
            <a:extLst>
              <a:ext uri="{FF2B5EF4-FFF2-40B4-BE49-F238E27FC236}">
                <a16:creationId xmlns:a16="http://schemas.microsoft.com/office/drawing/2014/main" id="{95924C12-C168-714B-99C3-C26C5559CD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A0FB7B9-C636-E640-94AF-C891F271F97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23BD46-589C-1B4A-A2DB-E86E964945AF}" type="slidenum">
              <a:rPr lang="en-US" smtClean="0"/>
              <a:t>‹#›</a:t>
            </a:fld>
            <a:endParaRPr lang="en-US"/>
          </a:p>
        </p:txBody>
      </p:sp>
    </p:spTree>
    <p:extLst>
      <p:ext uri="{BB962C8B-B14F-4D97-AF65-F5344CB8AC3E}">
        <p14:creationId xmlns:p14="http://schemas.microsoft.com/office/powerpoint/2010/main" val="29729658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hyperlink" Target="http://faculty.washington.edu/pmacc/LO/movies.html"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25D77-EBD9-4E4D-849F-A939DD0A1954}"/>
              </a:ext>
            </a:extLst>
          </p:cNvPr>
          <p:cNvSpPr>
            <a:spLocks noGrp="1"/>
          </p:cNvSpPr>
          <p:nvPr>
            <p:ph type="ctrTitle"/>
          </p:nvPr>
        </p:nvSpPr>
        <p:spPr>
          <a:xfrm>
            <a:off x="609601" y="541283"/>
            <a:ext cx="5675586" cy="2787485"/>
          </a:xfrm>
        </p:spPr>
        <p:txBody>
          <a:bodyPr>
            <a:normAutofit fontScale="90000"/>
          </a:bodyPr>
          <a:lstStyle/>
          <a:p>
            <a:pPr algn="l"/>
            <a:r>
              <a:rPr lang="en-US" b="1" dirty="0"/>
              <a:t>matplotlib</a:t>
            </a:r>
            <a:br>
              <a:rPr lang="en-US" dirty="0"/>
            </a:br>
            <a:br>
              <a:rPr lang="en-US" dirty="0"/>
            </a:br>
            <a:r>
              <a:rPr lang="en-US" sz="5300" i="1" dirty="0"/>
              <a:t>Making your figures beautiful</a:t>
            </a:r>
            <a:endParaRPr lang="en-US" i="1" dirty="0"/>
          </a:p>
        </p:txBody>
      </p:sp>
      <p:sp>
        <p:nvSpPr>
          <p:cNvPr id="3" name="Subtitle 2">
            <a:extLst>
              <a:ext uri="{FF2B5EF4-FFF2-40B4-BE49-F238E27FC236}">
                <a16:creationId xmlns:a16="http://schemas.microsoft.com/office/drawing/2014/main" id="{CC740BA0-ACBE-6D4C-8796-59D3C85E0EF1}"/>
              </a:ext>
            </a:extLst>
          </p:cNvPr>
          <p:cNvSpPr>
            <a:spLocks noGrp="1"/>
          </p:cNvSpPr>
          <p:nvPr>
            <p:ph type="subTitle" idx="1"/>
          </p:nvPr>
        </p:nvSpPr>
        <p:spPr>
          <a:xfrm>
            <a:off x="609602" y="4177096"/>
            <a:ext cx="5381296" cy="1960945"/>
          </a:xfrm>
        </p:spPr>
        <p:txBody>
          <a:bodyPr>
            <a:normAutofit fontScale="85000" lnSpcReduction="20000"/>
          </a:bodyPr>
          <a:lstStyle/>
          <a:p>
            <a:pPr algn="l"/>
            <a:r>
              <a:rPr lang="en-US" dirty="0"/>
              <a:t>This PPT and associated code has useful tips about how to get your figures to be more effective in presentations and publications.  It is part graphical advice, and part about how to get matplotlib to do what you want.</a:t>
            </a:r>
          </a:p>
          <a:p>
            <a:pPr algn="l"/>
            <a:r>
              <a:rPr lang="en-US" dirty="0"/>
              <a:t>Associated code at:</a:t>
            </a:r>
          </a:p>
          <a:p>
            <a:pPr algn="l"/>
            <a:r>
              <a:rPr lang="en-US" dirty="0"/>
              <a:t>https://</a:t>
            </a:r>
            <a:r>
              <a:rPr lang="en-US" dirty="0" err="1"/>
              <a:t>github.com</a:t>
            </a:r>
            <a:r>
              <a:rPr lang="en-US" dirty="0"/>
              <a:t>/</a:t>
            </a:r>
            <a:r>
              <a:rPr lang="en-US" dirty="0" err="1"/>
              <a:t>parkermac</a:t>
            </a:r>
            <a:r>
              <a:rPr lang="en-US" dirty="0"/>
              <a:t>/</a:t>
            </a:r>
            <a:r>
              <a:rPr lang="en-US" dirty="0" err="1"/>
              <a:t>pmec.git</a:t>
            </a:r>
            <a:endParaRPr lang="en-US" dirty="0"/>
          </a:p>
        </p:txBody>
      </p:sp>
      <p:pic>
        <p:nvPicPr>
          <p:cNvPr id="5" name="Picture 4">
            <a:extLst>
              <a:ext uri="{FF2B5EF4-FFF2-40B4-BE49-F238E27FC236}">
                <a16:creationId xmlns:a16="http://schemas.microsoft.com/office/drawing/2014/main" id="{613E349E-A62B-D847-9E54-DA2A00EB7E51}"/>
              </a:ext>
            </a:extLst>
          </p:cNvPr>
          <p:cNvPicPr>
            <a:picLocks noChangeAspect="1"/>
          </p:cNvPicPr>
          <p:nvPr/>
        </p:nvPicPr>
        <p:blipFill>
          <a:blip r:embed="rId2"/>
          <a:stretch>
            <a:fillRect/>
          </a:stretch>
        </p:blipFill>
        <p:spPr>
          <a:xfrm>
            <a:off x="6379474" y="-1"/>
            <a:ext cx="5381296" cy="6726619"/>
          </a:xfrm>
          <a:prstGeom prst="rect">
            <a:avLst/>
          </a:prstGeom>
        </p:spPr>
      </p:pic>
    </p:spTree>
    <p:extLst>
      <p:ext uri="{BB962C8B-B14F-4D97-AF65-F5344CB8AC3E}">
        <p14:creationId xmlns:p14="http://schemas.microsoft.com/office/powerpoint/2010/main" val="39515198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E3F2C-8EC4-234E-8CCC-9239CBCEA3DF}"/>
              </a:ext>
            </a:extLst>
          </p:cNvPr>
          <p:cNvSpPr>
            <a:spLocks noGrp="1"/>
          </p:cNvSpPr>
          <p:nvPr>
            <p:ph type="title"/>
          </p:nvPr>
        </p:nvSpPr>
        <p:spPr/>
        <p:txBody>
          <a:bodyPr/>
          <a:lstStyle/>
          <a:p>
            <a:r>
              <a:rPr lang="en-US" dirty="0"/>
              <a:t>more thoughts about using defaults</a:t>
            </a:r>
          </a:p>
        </p:txBody>
      </p:sp>
      <p:sp>
        <p:nvSpPr>
          <p:cNvPr id="3" name="Content Placeholder 2">
            <a:extLst>
              <a:ext uri="{FF2B5EF4-FFF2-40B4-BE49-F238E27FC236}">
                <a16:creationId xmlns:a16="http://schemas.microsoft.com/office/drawing/2014/main" id="{0009FB8C-DBE4-EF42-8189-DA9FC78D77FA}"/>
              </a:ext>
            </a:extLst>
          </p:cNvPr>
          <p:cNvSpPr>
            <a:spLocks noGrp="1"/>
          </p:cNvSpPr>
          <p:nvPr>
            <p:ph idx="1"/>
          </p:nvPr>
        </p:nvSpPr>
        <p:spPr/>
        <p:txBody>
          <a:bodyPr/>
          <a:lstStyle/>
          <a:p>
            <a:r>
              <a:rPr lang="en-US" dirty="0"/>
              <a:t>One of the quickest ways to make all your text big enough to read is to use these few lines at the start and end of the plotting section of your code:</a:t>
            </a:r>
          </a:p>
          <a:p>
            <a:pPr marL="0" indent="0">
              <a:buNone/>
            </a:pPr>
            <a:r>
              <a:rPr lang="en-US" dirty="0">
                <a:latin typeface="Courier" pitchFamily="2" charset="0"/>
              </a:rPr>
              <a:t>fs = 18 # set default </a:t>
            </a:r>
            <a:r>
              <a:rPr lang="en-US" dirty="0" err="1">
                <a:latin typeface="Courier" pitchFamily="2" charset="0"/>
              </a:rPr>
              <a:t>fontsize</a:t>
            </a:r>
            <a:endParaRPr lang="en-US" dirty="0">
              <a:latin typeface="Courier" pitchFamily="2" charset="0"/>
            </a:endParaRPr>
          </a:p>
          <a:p>
            <a:pPr marL="0" indent="0">
              <a:buNone/>
            </a:pPr>
            <a:r>
              <a:rPr lang="en-US" dirty="0" err="1">
                <a:latin typeface="Courier" pitchFamily="2" charset="0"/>
              </a:rPr>
              <a:t>plt.rc</a:t>
            </a:r>
            <a:r>
              <a:rPr lang="en-US" dirty="0">
                <a:latin typeface="Courier" pitchFamily="2" charset="0"/>
              </a:rPr>
              <a:t>('font', size=fs)</a:t>
            </a:r>
          </a:p>
          <a:p>
            <a:pPr marL="0" indent="0">
              <a:buNone/>
            </a:pPr>
            <a:r>
              <a:rPr lang="en-US" dirty="0">
                <a:latin typeface="Courier" pitchFamily="2" charset="0"/>
              </a:rPr>
              <a:t># -- plotting code goes here --</a:t>
            </a:r>
          </a:p>
          <a:p>
            <a:pPr marL="0" indent="0">
              <a:buNone/>
            </a:pPr>
            <a:r>
              <a:rPr lang="en-US" dirty="0" err="1">
                <a:latin typeface="Courier" pitchFamily="2" charset="0"/>
              </a:rPr>
              <a:t>plt.rcdefaults</a:t>
            </a:r>
            <a:r>
              <a:rPr lang="en-US" dirty="0">
                <a:latin typeface="Courier" pitchFamily="2" charset="0"/>
              </a:rPr>
              <a:t>() # restore defaults</a:t>
            </a:r>
          </a:p>
          <a:p>
            <a:pPr marL="0" indent="0">
              <a:buNone/>
            </a:pPr>
            <a:endParaRPr lang="en-US" dirty="0">
              <a:latin typeface="Courier" pitchFamily="2" charset="0"/>
            </a:endParaRPr>
          </a:p>
        </p:txBody>
      </p:sp>
    </p:spTree>
    <p:extLst>
      <p:ext uri="{BB962C8B-B14F-4D97-AF65-F5344CB8AC3E}">
        <p14:creationId xmlns:p14="http://schemas.microsoft.com/office/powerpoint/2010/main" val="1590282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CA094-F497-3448-9771-E5E7C98B2C83}"/>
              </a:ext>
            </a:extLst>
          </p:cNvPr>
          <p:cNvSpPr>
            <a:spLocks noGrp="1"/>
          </p:cNvSpPr>
          <p:nvPr>
            <p:ph type="title"/>
          </p:nvPr>
        </p:nvSpPr>
        <p:spPr>
          <a:xfrm>
            <a:off x="443345" y="385907"/>
            <a:ext cx="3879273" cy="912957"/>
          </a:xfrm>
        </p:spPr>
        <p:txBody>
          <a:bodyPr/>
          <a:lstStyle/>
          <a:p>
            <a:r>
              <a:rPr lang="en-US" dirty="0" err="1"/>
              <a:t>text_control.py</a:t>
            </a:r>
            <a:endParaRPr lang="en-US" dirty="0"/>
          </a:p>
        </p:txBody>
      </p:sp>
      <p:pic>
        <p:nvPicPr>
          <p:cNvPr id="5" name="Content Placeholder 4">
            <a:extLst>
              <a:ext uri="{FF2B5EF4-FFF2-40B4-BE49-F238E27FC236}">
                <a16:creationId xmlns:a16="http://schemas.microsoft.com/office/drawing/2014/main" id="{7EF53FEA-57ED-A443-BC58-393D3170AFDA}"/>
              </a:ext>
            </a:extLst>
          </p:cNvPr>
          <p:cNvPicPr>
            <a:picLocks noGrp="1" noChangeAspect="1"/>
          </p:cNvPicPr>
          <p:nvPr>
            <p:ph idx="1"/>
          </p:nvPr>
        </p:nvPicPr>
        <p:blipFill rotWithShape="1">
          <a:blip r:embed="rId2"/>
          <a:srcRect l="4196" t="7708" r="6502" b="4878"/>
          <a:stretch/>
        </p:blipFill>
        <p:spPr>
          <a:xfrm>
            <a:off x="5018809" y="0"/>
            <a:ext cx="6979227" cy="6831781"/>
          </a:xfrm>
        </p:spPr>
      </p:pic>
    </p:spTree>
    <p:extLst>
      <p:ext uri="{BB962C8B-B14F-4D97-AF65-F5344CB8AC3E}">
        <p14:creationId xmlns:p14="http://schemas.microsoft.com/office/powerpoint/2010/main" val="3138570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57257-711C-604C-87F3-A2E9C4F82095}"/>
              </a:ext>
            </a:extLst>
          </p:cNvPr>
          <p:cNvSpPr>
            <a:spLocks noGrp="1"/>
          </p:cNvSpPr>
          <p:nvPr>
            <p:ph type="title"/>
          </p:nvPr>
        </p:nvSpPr>
        <p:spPr>
          <a:xfrm>
            <a:off x="412173" y="385907"/>
            <a:ext cx="3307772" cy="2648238"/>
          </a:xfrm>
        </p:spPr>
        <p:txBody>
          <a:bodyPr>
            <a:normAutofit/>
          </a:bodyPr>
          <a:lstStyle/>
          <a:p>
            <a:r>
              <a:rPr lang="en-US" dirty="0" err="1"/>
              <a:t>colormaps.py</a:t>
            </a:r>
            <a:br>
              <a:rPr lang="en-US" dirty="0"/>
            </a:br>
            <a:br>
              <a:rPr lang="en-US" dirty="0"/>
            </a:br>
            <a:r>
              <a:rPr lang="en-US" sz="2400" dirty="0"/>
              <a:t>and </a:t>
            </a:r>
            <a:r>
              <a:rPr lang="en-US" sz="2400" dirty="0" err="1"/>
              <a:t>ax.set_axis_off</a:t>
            </a:r>
            <a:r>
              <a:rPr lang="en-US" sz="2400" dirty="0"/>
              <a:t>()</a:t>
            </a:r>
            <a:endParaRPr lang="en-US" dirty="0"/>
          </a:p>
        </p:txBody>
      </p:sp>
      <p:pic>
        <p:nvPicPr>
          <p:cNvPr id="5" name="Content Placeholder 4">
            <a:extLst>
              <a:ext uri="{FF2B5EF4-FFF2-40B4-BE49-F238E27FC236}">
                <a16:creationId xmlns:a16="http://schemas.microsoft.com/office/drawing/2014/main" id="{1E308B0F-5053-0B41-95C0-0F964DD8199E}"/>
              </a:ext>
            </a:extLst>
          </p:cNvPr>
          <p:cNvPicPr>
            <a:picLocks noGrp="1" noChangeAspect="1"/>
          </p:cNvPicPr>
          <p:nvPr>
            <p:ph idx="1"/>
          </p:nvPr>
        </p:nvPicPr>
        <p:blipFill rotWithShape="1">
          <a:blip r:embed="rId2"/>
          <a:srcRect l="9087" t="7832" r="9002" b="5392"/>
          <a:stretch/>
        </p:blipFill>
        <p:spPr>
          <a:xfrm>
            <a:off x="4405745" y="197426"/>
            <a:ext cx="7471064" cy="6595549"/>
          </a:xfrm>
        </p:spPr>
      </p:pic>
    </p:spTree>
    <p:extLst>
      <p:ext uri="{BB962C8B-B14F-4D97-AF65-F5344CB8AC3E}">
        <p14:creationId xmlns:p14="http://schemas.microsoft.com/office/powerpoint/2010/main" val="11101301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CEB33-DC46-1444-AADC-E30D68AED299}"/>
              </a:ext>
            </a:extLst>
          </p:cNvPr>
          <p:cNvSpPr>
            <a:spLocks noGrp="1"/>
          </p:cNvSpPr>
          <p:nvPr>
            <p:ph type="title"/>
          </p:nvPr>
        </p:nvSpPr>
        <p:spPr>
          <a:xfrm>
            <a:off x="838200" y="148059"/>
            <a:ext cx="10515600" cy="622847"/>
          </a:xfrm>
        </p:spPr>
        <p:txBody>
          <a:bodyPr>
            <a:normAutofit fontScale="90000"/>
          </a:bodyPr>
          <a:lstStyle/>
          <a:p>
            <a:r>
              <a:rPr lang="en-US" dirty="0" err="1"/>
              <a:t>salt_map.py</a:t>
            </a:r>
            <a:r>
              <a:rPr lang="en-US" dirty="0"/>
              <a:t>: aspect ratio and inset </a:t>
            </a:r>
            <a:r>
              <a:rPr lang="en-US" dirty="0" err="1"/>
              <a:t>colorbar</a:t>
            </a:r>
            <a:endParaRPr lang="en-US" dirty="0"/>
          </a:p>
        </p:txBody>
      </p:sp>
      <p:pic>
        <p:nvPicPr>
          <p:cNvPr id="5" name="Content Placeholder 4">
            <a:extLst>
              <a:ext uri="{FF2B5EF4-FFF2-40B4-BE49-F238E27FC236}">
                <a16:creationId xmlns:a16="http://schemas.microsoft.com/office/drawing/2014/main" id="{B182FC41-5549-E148-B296-8B1FF1C2A5EA}"/>
              </a:ext>
            </a:extLst>
          </p:cNvPr>
          <p:cNvPicPr>
            <a:picLocks noGrp="1" noChangeAspect="1"/>
          </p:cNvPicPr>
          <p:nvPr>
            <p:ph idx="1"/>
          </p:nvPr>
        </p:nvPicPr>
        <p:blipFill rotWithShape="1">
          <a:blip r:embed="rId2"/>
          <a:srcRect l="7972" t="11908" r="7102" b="10315"/>
          <a:stretch/>
        </p:blipFill>
        <p:spPr>
          <a:xfrm>
            <a:off x="578068" y="878071"/>
            <a:ext cx="10613278" cy="5831870"/>
          </a:xfrm>
        </p:spPr>
      </p:pic>
    </p:spTree>
    <p:extLst>
      <p:ext uri="{BB962C8B-B14F-4D97-AF65-F5344CB8AC3E}">
        <p14:creationId xmlns:p14="http://schemas.microsoft.com/office/powerpoint/2010/main" val="3199133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ADAAF-5216-A84A-BE8A-7FBD644FFC11}"/>
              </a:ext>
            </a:extLst>
          </p:cNvPr>
          <p:cNvSpPr>
            <a:spLocks noGrp="1"/>
          </p:cNvSpPr>
          <p:nvPr>
            <p:ph type="title"/>
          </p:nvPr>
        </p:nvSpPr>
        <p:spPr>
          <a:xfrm>
            <a:off x="2309648" y="1594835"/>
            <a:ext cx="2430517" cy="3063875"/>
          </a:xfrm>
        </p:spPr>
        <p:txBody>
          <a:bodyPr/>
          <a:lstStyle/>
          <a:p>
            <a:r>
              <a:rPr lang="en-US" dirty="0"/>
              <a:t>Keep it simple</a:t>
            </a:r>
          </a:p>
        </p:txBody>
      </p:sp>
      <p:pic>
        <p:nvPicPr>
          <p:cNvPr id="5" name="Content Placeholder 4">
            <a:extLst>
              <a:ext uri="{FF2B5EF4-FFF2-40B4-BE49-F238E27FC236}">
                <a16:creationId xmlns:a16="http://schemas.microsoft.com/office/drawing/2014/main" id="{F9784E6C-7104-8641-AB5C-ECC0534C249A}"/>
              </a:ext>
            </a:extLst>
          </p:cNvPr>
          <p:cNvPicPr>
            <a:picLocks noGrp="1" noChangeAspect="1"/>
          </p:cNvPicPr>
          <p:nvPr>
            <p:ph idx="1"/>
          </p:nvPr>
        </p:nvPicPr>
        <p:blipFill>
          <a:blip r:embed="rId2"/>
          <a:stretch>
            <a:fillRect/>
          </a:stretch>
        </p:blipFill>
        <p:spPr>
          <a:xfrm>
            <a:off x="6600497" y="122950"/>
            <a:ext cx="5184597" cy="6493170"/>
          </a:xfrm>
        </p:spPr>
      </p:pic>
    </p:spTree>
    <p:extLst>
      <p:ext uri="{BB962C8B-B14F-4D97-AF65-F5344CB8AC3E}">
        <p14:creationId xmlns:p14="http://schemas.microsoft.com/office/powerpoint/2010/main" val="2677386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3853D-38AE-BB42-9866-06D8393542E3}"/>
              </a:ext>
            </a:extLst>
          </p:cNvPr>
          <p:cNvSpPr>
            <a:spLocks noGrp="1"/>
          </p:cNvSpPr>
          <p:nvPr>
            <p:ph type="title"/>
          </p:nvPr>
        </p:nvSpPr>
        <p:spPr>
          <a:xfrm>
            <a:off x="838200" y="365125"/>
            <a:ext cx="2514600" cy="3250434"/>
          </a:xfrm>
        </p:spPr>
        <p:txBody>
          <a:bodyPr>
            <a:normAutofit/>
          </a:bodyPr>
          <a:lstStyle/>
          <a:p>
            <a:r>
              <a:rPr lang="en-US" dirty="0"/>
              <a:t>Maximal control, by Neil Banas</a:t>
            </a:r>
          </a:p>
        </p:txBody>
      </p:sp>
      <p:pic>
        <p:nvPicPr>
          <p:cNvPr id="5" name="Content Placeholder 4">
            <a:extLst>
              <a:ext uri="{FF2B5EF4-FFF2-40B4-BE49-F238E27FC236}">
                <a16:creationId xmlns:a16="http://schemas.microsoft.com/office/drawing/2014/main" id="{2BF7F1B5-2B75-1240-81EF-92A30CAF1CA6}"/>
              </a:ext>
            </a:extLst>
          </p:cNvPr>
          <p:cNvPicPr>
            <a:picLocks noGrp="1" noChangeAspect="1"/>
          </p:cNvPicPr>
          <p:nvPr>
            <p:ph idx="1"/>
          </p:nvPr>
        </p:nvPicPr>
        <p:blipFill>
          <a:blip r:embed="rId2"/>
          <a:stretch>
            <a:fillRect/>
          </a:stretch>
        </p:blipFill>
        <p:spPr>
          <a:xfrm>
            <a:off x="5614884" y="196521"/>
            <a:ext cx="6247102" cy="6414485"/>
          </a:xfrm>
        </p:spPr>
      </p:pic>
    </p:spTree>
    <p:extLst>
      <p:ext uri="{BB962C8B-B14F-4D97-AF65-F5344CB8AC3E}">
        <p14:creationId xmlns:p14="http://schemas.microsoft.com/office/powerpoint/2010/main" val="3997088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589CE-401C-C14F-A2D2-0F3EDECAF224}"/>
              </a:ext>
            </a:extLst>
          </p:cNvPr>
          <p:cNvSpPr>
            <a:spLocks noGrp="1"/>
          </p:cNvSpPr>
          <p:nvPr>
            <p:ph type="title"/>
          </p:nvPr>
        </p:nvSpPr>
        <p:spPr>
          <a:xfrm>
            <a:off x="585952" y="522781"/>
            <a:ext cx="2913993" cy="3250434"/>
          </a:xfrm>
        </p:spPr>
        <p:txBody>
          <a:bodyPr/>
          <a:lstStyle/>
          <a:p>
            <a:r>
              <a:rPr lang="en-US" dirty="0"/>
              <a:t>Professional touches, from </a:t>
            </a:r>
            <a:r>
              <a:rPr lang="en-US" i="1" dirty="0"/>
              <a:t>Annual Reviews</a:t>
            </a:r>
          </a:p>
        </p:txBody>
      </p:sp>
      <p:pic>
        <p:nvPicPr>
          <p:cNvPr id="5" name="Content Placeholder 4">
            <a:extLst>
              <a:ext uri="{FF2B5EF4-FFF2-40B4-BE49-F238E27FC236}">
                <a16:creationId xmlns:a16="http://schemas.microsoft.com/office/drawing/2014/main" id="{A74AFA5F-2D15-8F48-BEAC-5D6ADFBA2BB7}"/>
              </a:ext>
            </a:extLst>
          </p:cNvPr>
          <p:cNvPicPr>
            <a:picLocks noGrp="1" noChangeAspect="1"/>
          </p:cNvPicPr>
          <p:nvPr>
            <p:ph idx="1"/>
          </p:nvPr>
        </p:nvPicPr>
        <p:blipFill>
          <a:blip r:embed="rId2"/>
          <a:stretch>
            <a:fillRect/>
          </a:stretch>
        </p:blipFill>
        <p:spPr>
          <a:xfrm>
            <a:off x="5076497" y="196521"/>
            <a:ext cx="6285315" cy="6504983"/>
          </a:xfrm>
        </p:spPr>
      </p:pic>
    </p:spTree>
    <p:extLst>
      <p:ext uri="{BB962C8B-B14F-4D97-AF65-F5344CB8AC3E}">
        <p14:creationId xmlns:p14="http://schemas.microsoft.com/office/powerpoint/2010/main" val="19581686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E205B-60E1-854A-B1AB-B2A28885F945}"/>
              </a:ext>
            </a:extLst>
          </p:cNvPr>
          <p:cNvSpPr>
            <a:spLocks noGrp="1"/>
          </p:cNvSpPr>
          <p:nvPr>
            <p:ph type="title"/>
          </p:nvPr>
        </p:nvSpPr>
        <p:spPr>
          <a:xfrm>
            <a:off x="445266" y="174090"/>
            <a:ext cx="9444968" cy="360089"/>
          </a:xfrm>
        </p:spPr>
        <p:txBody>
          <a:bodyPr>
            <a:noAutofit/>
          </a:bodyPr>
          <a:lstStyle/>
          <a:p>
            <a:r>
              <a:rPr lang="en-US" sz="1800" dirty="0"/>
              <a:t>Movies can be made from collections of .</a:t>
            </a:r>
            <a:r>
              <a:rPr lang="en-US" sz="1800" dirty="0" err="1"/>
              <a:t>png's</a:t>
            </a:r>
            <a:r>
              <a:rPr lang="en-US" sz="1800" dirty="0"/>
              <a:t> using </a:t>
            </a:r>
            <a:r>
              <a:rPr lang="en-US" sz="1800" dirty="0" err="1"/>
              <a:t>ffmpeg</a:t>
            </a:r>
            <a:endParaRPr lang="en-US" sz="1800" dirty="0"/>
          </a:p>
        </p:txBody>
      </p:sp>
      <p:pic>
        <p:nvPicPr>
          <p:cNvPr id="7" name="superplot" descr="superplot">
            <a:hlinkClick r:id="" action="ppaction://media"/>
            <a:extLst>
              <a:ext uri="{FF2B5EF4-FFF2-40B4-BE49-F238E27FC236}">
                <a16:creationId xmlns:a16="http://schemas.microsoft.com/office/drawing/2014/main" id="{AB7B0AA9-8E14-744D-A87A-2AFA68CE69E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23942" y="534179"/>
            <a:ext cx="9746920" cy="5160578"/>
          </a:xfrm>
        </p:spPr>
      </p:pic>
      <p:sp>
        <p:nvSpPr>
          <p:cNvPr id="3" name="TextBox 2">
            <a:extLst>
              <a:ext uri="{FF2B5EF4-FFF2-40B4-BE49-F238E27FC236}">
                <a16:creationId xmlns:a16="http://schemas.microsoft.com/office/drawing/2014/main" id="{FEE89F98-4ACD-2245-9C43-D49F9C929676}"/>
              </a:ext>
            </a:extLst>
          </p:cNvPr>
          <p:cNvSpPr txBox="1"/>
          <p:nvPr/>
        </p:nvSpPr>
        <p:spPr>
          <a:xfrm>
            <a:off x="623942" y="6233748"/>
            <a:ext cx="8830046" cy="369332"/>
          </a:xfrm>
          <a:prstGeom prst="rect">
            <a:avLst/>
          </a:prstGeom>
          <a:noFill/>
        </p:spPr>
        <p:txBody>
          <a:bodyPr wrap="none" rtlCol="0">
            <a:spAutoFit/>
          </a:bodyPr>
          <a:lstStyle/>
          <a:p>
            <a:r>
              <a:rPr lang="en-US" dirty="0"/>
              <a:t>Instructions for getting </a:t>
            </a:r>
            <a:r>
              <a:rPr lang="en-US" dirty="0" err="1"/>
              <a:t>ffmpeg</a:t>
            </a:r>
            <a:r>
              <a:rPr lang="en-US" dirty="0"/>
              <a:t> (mac): </a:t>
            </a:r>
            <a:r>
              <a:rPr lang="en-US" dirty="0">
                <a:hlinkClick r:id="rId5"/>
              </a:rPr>
              <a:t>http://faculty.washington.edu/pmacc/LO/movies.html</a:t>
            </a:r>
            <a:endParaRPr lang="en-US" dirty="0"/>
          </a:p>
        </p:txBody>
      </p:sp>
    </p:spTree>
    <p:extLst>
      <p:ext uri="{BB962C8B-B14F-4D97-AF65-F5344CB8AC3E}">
        <p14:creationId xmlns:p14="http://schemas.microsoft.com/office/powerpoint/2010/main" val="2203766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62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326EB-F5EE-904E-9980-9E831EC678A3}"/>
              </a:ext>
            </a:extLst>
          </p:cNvPr>
          <p:cNvSpPr>
            <a:spLocks noGrp="1"/>
          </p:cNvSpPr>
          <p:nvPr>
            <p:ph type="title"/>
          </p:nvPr>
        </p:nvSpPr>
        <p:spPr>
          <a:xfrm>
            <a:off x="838200" y="365126"/>
            <a:ext cx="10515600" cy="769992"/>
          </a:xfrm>
        </p:spPr>
        <p:txBody>
          <a:bodyPr/>
          <a:lstStyle/>
          <a:p>
            <a:r>
              <a:rPr lang="en-US" dirty="0"/>
              <a:t>Color names you can use</a:t>
            </a:r>
          </a:p>
        </p:txBody>
      </p:sp>
      <p:pic>
        <p:nvPicPr>
          <p:cNvPr id="5" name="Content Placeholder 4">
            <a:extLst>
              <a:ext uri="{FF2B5EF4-FFF2-40B4-BE49-F238E27FC236}">
                <a16:creationId xmlns:a16="http://schemas.microsoft.com/office/drawing/2014/main" id="{EF22687B-CD54-CA49-9003-E8687EC3CE42}"/>
              </a:ext>
            </a:extLst>
          </p:cNvPr>
          <p:cNvPicPr>
            <a:picLocks noGrp="1" noChangeAspect="1"/>
          </p:cNvPicPr>
          <p:nvPr>
            <p:ph idx="1"/>
          </p:nvPr>
        </p:nvPicPr>
        <p:blipFill>
          <a:blip r:embed="rId2"/>
          <a:stretch>
            <a:fillRect/>
          </a:stretch>
        </p:blipFill>
        <p:spPr>
          <a:xfrm>
            <a:off x="1206542" y="1253331"/>
            <a:ext cx="8599609" cy="5374756"/>
          </a:xfrm>
        </p:spPr>
      </p:pic>
    </p:spTree>
    <p:extLst>
      <p:ext uri="{BB962C8B-B14F-4D97-AF65-F5344CB8AC3E}">
        <p14:creationId xmlns:p14="http://schemas.microsoft.com/office/powerpoint/2010/main" val="112002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B85DC-8DEC-2845-ABE3-20211D7E8959}"/>
              </a:ext>
            </a:extLst>
          </p:cNvPr>
          <p:cNvSpPr>
            <a:spLocks noGrp="1"/>
          </p:cNvSpPr>
          <p:nvPr>
            <p:ph type="title"/>
          </p:nvPr>
        </p:nvSpPr>
        <p:spPr>
          <a:xfrm>
            <a:off x="722586" y="79209"/>
            <a:ext cx="10515600" cy="601827"/>
          </a:xfrm>
        </p:spPr>
        <p:txBody>
          <a:bodyPr>
            <a:noAutofit/>
          </a:bodyPr>
          <a:lstStyle/>
          <a:p>
            <a:r>
              <a:rPr lang="en-US" sz="3200" dirty="0"/>
              <a:t>Colormaps (also available as [</a:t>
            </a:r>
            <a:r>
              <a:rPr lang="en-US" sz="3200" dirty="0" err="1"/>
              <a:t>cmap</a:t>
            </a:r>
            <a:r>
              <a:rPr lang="en-US" sz="3200" dirty="0"/>
              <a:t>]_r) </a:t>
            </a:r>
          </a:p>
        </p:txBody>
      </p:sp>
      <p:pic>
        <p:nvPicPr>
          <p:cNvPr id="5" name="Content Placeholder 4">
            <a:extLst>
              <a:ext uri="{FF2B5EF4-FFF2-40B4-BE49-F238E27FC236}">
                <a16:creationId xmlns:a16="http://schemas.microsoft.com/office/drawing/2014/main" id="{4238E851-67E2-0441-8BDD-9DB33C822BDA}"/>
              </a:ext>
            </a:extLst>
          </p:cNvPr>
          <p:cNvPicPr>
            <a:picLocks noGrp="1" noChangeAspect="1"/>
          </p:cNvPicPr>
          <p:nvPr>
            <p:ph idx="1"/>
          </p:nvPr>
        </p:nvPicPr>
        <p:blipFill>
          <a:blip r:embed="rId2"/>
          <a:stretch>
            <a:fillRect/>
          </a:stretch>
        </p:blipFill>
        <p:spPr>
          <a:xfrm>
            <a:off x="420368" y="681036"/>
            <a:ext cx="10294938" cy="6176963"/>
          </a:xfrm>
        </p:spPr>
      </p:pic>
      <p:sp>
        <p:nvSpPr>
          <p:cNvPr id="3" name="TextBox 2">
            <a:extLst>
              <a:ext uri="{FF2B5EF4-FFF2-40B4-BE49-F238E27FC236}">
                <a16:creationId xmlns:a16="http://schemas.microsoft.com/office/drawing/2014/main" id="{21A1F4E4-C4B5-D143-8011-94F6109AA60C}"/>
              </a:ext>
            </a:extLst>
          </p:cNvPr>
          <p:cNvSpPr txBox="1"/>
          <p:nvPr/>
        </p:nvSpPr>
        <p:spPr>
          <a:xfrm>
            <a:off x="8723586" y="5992298"/>
            <a:ext cx="3226675" cy="369332"/>
          </a:xfrm>
          <a:prstGeom prst="rect">
            <a:avLst/>
          </a:prstGeom>
          <a:noFill/>
        </p:spPr>
        <p:txBody>
          <a:bodyPr wrap="square" rtlCol="0">
            <a:spAutoFit/>
          </a:bodyPr>
          <a:lstStyle/>
          <a:p>
            <a:r>
              <a:rPr lang="en-US" dirty="0" err="1"/>
              <a:t>example_show_colormaps.py</a:t>
            </a:r>
            <a:endParaRPr lang="en-US" dirty="0"/>
          </a:p>
        </p:txBody>
      </p:sp>
    </p:spTree>
    <p:extLst>
      <p:ext uri="{BB962C8B-B14F-4D97-AF65-F5344CB8AC3E}">
        <p14:creationId xmlns:p14="http://schemas.microsoft.com/office/powerpoint/2010/main" val="41427446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D1819-5A3F-9F4A-96B1-F2E40666ACD2}"/>
              </a:ext>
            </a:extLst>
          </p:cNvPr>
          <p:cNvSpPr>
            <a:spLocks noGrp="1"/>
          </p:cNvSpPr>
          <p:nvPr>
            <p:ph type="title"/>
          </p:nvPr>
        </p:nvSpPr>
        <p:spPr>
          <a:xfrm>
            <a:off x="838200" y="365125"/>
            <a:ext cx="10515600" cy="684357"/>
          </a:xfrm>
        </p:spPr>
        <p:txBody>
          <a:bodyPr>
            <a:normAutofit fontScale="90000"/>
          </a:bodyPr>
          <a:lstStyle/>
          <a:p>
            <a:r>
              <a:rPr lang="en-US" dirty="0" err="1"/>
              <a:t>fontsize_and_linewidth.py</a:t>
            </a:r>
            <a:endParaRPr lang="en-US" dirty="0"/>
          </a:p>
        </p:txBody>
      </p:sp>
      <p:pic>
        <p:nvPicPr>
          <p:cNvPr id="5" name="Content Placeholder 4">
            <a:extLst>
              <a:ext uri="{FF2B5EF4-FFF2-40B4-BE49-F238E27FC236}">
                <a16:creationId xmlns:a16="http://schemas.microsoft.com/office/drawing/2014/main" id="{570AE3F5-5453-A542-9209-BAC798A3D087}"/>
              </a:ext>
            </a:extLst>
          </p:cNvPr>
          <p:cNvPicPr>
            <a:picLocks noGrp="1" noChangeAspect="1"/>
          </p:cNvPicPr>
          <p:nvPr>
            <p:ph idx="1"/>
          </p:nvPr>
        </p:nvPicPr>
        <p:blipFill>
          <a:blip r:embed="rId2"/>
          <a:stretch>
            <a:fillRect/>
          </a:stretch>
        </p:blipFill>
        <p:spPr>
          <a:xfrm>
            <a:off x="1444338" y="1130876"/>
            <a:ext cx="9712036" cy="5549735"/>
          </a:xfrm>
        </p:spPr>
      </p:pic>
    </p:spTree>
    <p:extLst>
      <p:ext uri="{BB962C8B-B14F-4D97-AF65-F5344CB8AC3E}">
        <p14:creationId xmlns:p14="http://schemas.microsoft.com/office/powerpoint/2010/main" val="667049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683A3-9C70-0348-84F5-4397F46E01CB}"/>
              </a:ext>
            </a:extLst>
          </p:cNvPr>
          <p:cNvSpPr>
            <a:spLocks noGrp="1"/>
          </p:cNvSpPr>
          <p:nvPr>
            <p:ph type="title"/>
          </p:nvPr>
        </p:nvSpPr>
        <p:spPr>
          <a:xfrm>
            <a:off x="838200" y="365125"/>
            <a:ext cx="10515600" cy="684357"/>
          </a:xfrm>
        </p:spPr>
        <p:txBody>
          <a:bodyPr>
            <a:normAutofit fontScale="90000"/>
          </a:bodyPr>
          <a:lstStyle/>
          <a:p>
            <a:r>
              <a:rPr lang="en-US" dirty="0" err="1"/>
              <a:t>fontsize_and_linewidth.py</a:t>
            </a:r>
            <a:r>
              <a:rPr lang="en-US" dirty="0"/>
              <a:t> ...more</a:t>
            </a:r>
          </a:p>
        </p:txBody>
      </p:sp>
      <p:pic>
        <p:nvPicPr>
          <p:cNvPr id="5" name="Content Placeholder 4">
            <a:extLst>
              <a:ext uri="{FF2B5EF4-FFF2-40B4-BE49-F238E27FC236}">
                <a16:creationId xmlns:a16="http://schemas.microsoft.com/office/drawing/2014/main" id="{633FB569-7BF5-3B46-88BC-88B5C860A339}"/>
              </a:ext>
            </a:extLst>
          </p:cNvPr>
          <p:cNvPicPr>
            <a:picLocks noGrp="1" noChangeAspect="1"/>
          </p:cNvPicPr>
          <p:nvPr>
            <p:ph idx="1"/>
          </p:nvPr>
        </p:nvPicPr>
        <p:blipFill>
          <a:blip r:embed="rId2"/>
          <a:stretch>
            <a:fillRect/>
          </a:stretch>
        </p:blipFill>
        <p:spPr>
          <a:xfrm>
            <a:off x="1465120" y="1049482"/>
            <a:ext cx="9747556" cy="5570032"/>
          </a:xfrm>
        </p:spPr>
      </p:pic>
    </p:spTree>
    <p:extLst>
      <p:ext uri="{BB962C8B-B14F-4D97-AF65-F5344CB8AC3E}">
        <p14:creationId xmlns:p14="http://schemas.microsoft.com/office/powerpoint/2010/main" val="8647063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TotalTime>
  <Words>249</Words>
  <Application>Microsoft Macintosh PowerPoint</Application>
  <PresentationFormat>Widescreen</PresentationFormat>
  <Paragraphs>23</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Courier</vt:lpstr>
      <vt:lpstr>Office Theme</vt:lpstr>
      <vt:lpstr>matplotlib  Making your figures beautiful</vt:lpstr>
      <vt:lpstr>Keep it simple</vt:lpstr>
      <vt:lpstr>Maximal control, by Neil Banas</vt:lpstr>
      <vt:lpstr>Professional touches, from Annual Reviews</vt:lpstr>
      <vt:lpstr>Movies can be made from collections of .png's using ffmpeg</vt:lpstr>
      <vt:lpstr>Color names you can use</vt:lpstr>
      <vt:lpstr>Colormaps (also available as [cmap]_r) </vt:lpstr>
      <vt:lpstr>fontsize_and_linewidth.py</vt:lpstr>
      <vt:lpstr>fontsize_and_linewidth.py ...more</vt:lpstr>
      <vt:lpstr>more thoughts about using defaults</vt:lpstr>
      <vt:lpstr>text_control.py</vt:lpstr>
      <vt:lpstr>colormaps.py  and ax.set_axis_off()</vt:lpstr>
      <vt:lpstr>salt_map.py: aspect ratio and inset colorbar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matplotlib  Making your figures beautiful</dc:title>
  <dc:creator>Parker MacCready</dc:creator>
  <cp:lastModifiedBy>Parker MacCready</cp:lastModifiedBy>
  <cp:revision>16</cp:revision>
  <dcterms:created xsi:type="dcterms:W3CDTF">2020-04-23T15:34:29Z</dcterms:created>
  <dcterms:modified xsi:type="dcterms:W3CDTF">2020-09-12T23:02:43Z</dcterms:modified>
</cp:coreProperties>
</file>

<file path=docProps/thumbnail.jpeg>
</file>